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Quattrocento Sans"/>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ttrocentoSans-bold.fntdata"/><Relationship Id="rId14" Type="http://schemas.openxmlformats.org/officeDocument/2006/relationships/font" Target="fonts/QuattrocentoSans-regular.fntdata"/><Relationship Id="rId17" Type="http://schemas.openxmlformats.org/officeDocument/2006/relationships/font" Target="fonts/QuattrocentoSans-boldItalic.fntdata"/><Relationship Id="rId16" Type="http://schemas.openxmlformats.org/officeDocument/2006/relationships/font" Target="fonts/Quattrocento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0" y="-1"/>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5" name="Google Shape;85;p13"/>
          <p:cNvSpPr/>
          <p:nvPr/>
        </p:nvSpPr>
        <p:spPr>
          <a:xfrm>
            <a:off x="0" y="0"/>
            <a:ext cx="12192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86" name="Google Shape;86;p13"/>
          <p:cNvPicPr preferRelativeResize="0"/>
          <p:nvPr/>
        </p:nvPicPr>
        <p:blipFill rotWithShape="1">
          <a:blip r:embed="rId3">
            <a:alphaModFix amt="60000"/>
          </a:blip>
          <a:srcRect b="0" l="444" r="0" t="0"/>
          <a:stretch/>
        </p:blipFill>
        <p:spPr>
          <a:xfrm>
            <a:off x="-1" y="10"/>
            <a:ext cx="12192001" cy="6857990"/>
          </a:xfrm>
          <a:prstGeom prst="rect">
            <a:avLst/>
          </a:prstGeom>
          <a:noFill/>
          <a:ln>
            <a:noFill/>
          </a:ln>
        </p:spPr>
      </p:pic>
      <p:sp>
        <p:nvSpPr>
          <p:cNvPr id="87" name="Google Shape;87;p13"/>
          <p:cNvSpPr txBox="1"/>
          <p:nvPr>
            <p:ph type="ctrTitle"/>
          </p:nvPr>
        </p:nvSpPr>
        <p:spPr>
          <a:xfrm>
            <a:off x="118672" y="4492197"/>
            <a:ext cx="6160958" cy="211649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100000"/>
              <a:buFont typeface="Calibri"/>
              <a:buNone/>
            </a:pPr>
            <a:r>
              <a:rPr b="1" lang="es-ES" sz="5200">
                <a:solidFill>
                  <a:srgbClr val="FFFFFF"/>
                </a:solidFill>
                <a:latin typeface="Calibri"/>
                <a:ea typeface="Calibri"/>
                <a:cs typeface="Calibri"/>
                <a:sym typeface="Calibri"/>
              </a:rPr>
              <a:t>LA VULNERABILIDAD</a:t>
            </a:r>
            <a:br>
              <a:rPr b="1" lang="es-ES" sz="5200">
                <a:solidFill>
                  <a:srgbClr val="FFFFFF"/>
                </a:solidFill>
                <a:latin typeface="Calibri"/>
                <a:ea typeface="Calibri"/>
                <a:cs typeface="Calibri"/>
                <a:sym typeface="Calibri"/>
              </a:rPr>
            </a:br>
            <a:r>
              <a:rPr b="1" lang="es-ES" sz="5200">
                <a:solidFill>
                  <a:srgbClr val="FFFFFF"/>
                </a:solidFill>
                <a:latin typeface="Calibri"/>
                <a:ea typeface="Calibri"/>
                <a:cs typeface="Calibri"/>
                <a:sym typeface="Calibri"/>
              </a:rPr>
              <a:t> “A OTRA ESCALA”</a:t>
            </a:r>
            <a:br>
              <a:rPr b="1" lang="es-ES" sz="5200">
                <a:solidFill>
                  <a:srgbClr val="FFFFFF"/>
                </a:solidFill>
              </a:rPr>
            </a:br>
            <a:r>
              <a:rPr b="1" lang="es-ES" sz="5200">
                <a:solidFill>
                  <a:srgbClr val="FFFFFF"/>
                </a:solidFill>
              </a:rPr>
              <a:t>El pecado estructural</a:t>
            </a:r>
            <a:endParaRPr/>
          </a:p>
        </p:txBody>
      </p:sp>
      <p:sp>
        <p:nvSpPr>
          <p:cNvPr id="88" name="Google Shape;88;p13"/>
          <p:cNvSpPr txBox="1"/>
          <p:nvPr>
            <p:ph idx="1" type="subTitle"/>
          </p:nvPr>
        </p:nvSpPr>
        <p:spPr>
          <a:xfrm>
            <a:off x="7854847" y="5613400"/>
            <a:ext cx="3888698" cy="1114542"/>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FFFFFF"/>
              </a:buClr>
              <a:buSzPts val="2800"/>
              <a:buNone/>
            </a:pPr>
            <a:r>
              <a:rPr lang="es-ES" sz="2800">
                <a:solidFill>
                  <a:srgbClr val="FFFFFF"/>
                </a:solidFill>
              </a:rPr>
              <a:t>Ernesto Cavassa sj</a:t>
            </a:r>
            <a:endParaRPr/>
          </a:p>
          <a:p>
            <a:pPr indent="0" lvl="0" marL="0" rtl="0" algn="r">
              <a:lnSpc>
                <a:spcPct val="90000"/>
              </a:lnSpc>
              <a:spcBef>
                <a:spcPts val="1000"/>
              </a:spcBef>
              <a:spcAft>
                <a:spcPts val="0"/>
              </a:spcAft>
              <a:buClr>
                <a:srgbClr val="FFFFFF"/>
              </a:buClr>
              <a:buSzPts val="2800"/>
              <a:buNone/>
            </a:pPr>
            <a:r>
              <a:rPr lang="es-ES" sz="2800">
                <a:solidFill>
                  <a:srgbClr val="FFFFFF"/>
                </a:solidFill>
              </a:rPr>
              <a:t>Belén Romá</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1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4" name="Google Shape;94;p14"/>
          <p:cNvPicPr preferRelativeResize="0"/>
          <p:nvPr/>
        </p:nvPicPr>
        <p:blipFill rotWithShape="1">
          <a:blip r:embed="rId3">
            <a:alphaModFix/>
          </a:blip>
          <a:srcRect b="0" l="1" r="0" t="0"/>
          <a:stretch/>
        </p:blipFill>
        <p:spPr>
          <a:xfrm>
            <a:off x="20" y="-22"/>
            <a:ext cx="12191977" cy="6858022"/>
          </a:xfrm>
          <a:prstGeom prst="rect">
            <a:avLst/>
          </a:prstGeom>
          <a:noFill/>
          <a:ln>
            <a:noFill/>
          </a:ln>
        </p:spPr>
      </p:pic>
      <p:sp>
        <p:nvSpPr>
          <p:cNvPr id="95" name="Google Shape;95;p14"/>
          <p:cNvSpPr/>
          <p:nvPr/>
        </p:nvSpPr>
        <p:spPr>
          <a:xfrm rot="-5400000">
            <a:off x="-1103377" y="1100316"/>
            <a:ext cx="6858003" cy="4657347"/>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4"/>
          <p:cNvSpPr txBox="1"/>
          <p:nvPr>
            <p:ph type="title"/>
          </p:nvPr>
        </p:nvSpPr>
        <p:spPr>
          <a:xfrm>
            <a:off x="130628" y="472645"/>
            <a:ext cx="3657600" cy="248157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100000"/>
              <a:buFont typeface="Quattrocento Sans"/>
              <a:buNone/>
            </a:pPr>
            <a:r>
              <a:rPr lang="es-ES" sz="3200">
                <a:solidFill>
                  <a:srgbClr val="002060"/>
                </a:solidFill>
                <a:latin typeface="Quattrocento Sans"/>
                <a:ea typeface="Quattrocento Sans"/>
                <a:cs typeface="Quattrocento Sans"/>
                <a:sym typeface="Quattrocento Sans"/>
              </a:rPr>
              <a:t> EL ANTIGÉNESIS</a:t>
            </a:r>
            <a:br>
              <a:rPr lang="es-ES" sz="3200">
                <a:solidFill>
                  <a:srgbClr val="002060"/>
                </a:solidFill>
                <a:latin typeface="Quattrocento Sans"/>
                <a:ea typeface="Quattrocento Sans"/>
                <a:cs typeface="Quattrocento Sans"/>
                <a:sym typeface="Quattrocento Sans"/>
              </a:rPr>
            </a:br>
            <a:br>
              <a:rPr lang="es-ES" sz="3200">
                <a:solidFill>
                  <a:srgbClr val="002060"/>
                </a:solidFill>
              </a:rPr>
            </a:br>
            <a:r>
              <a:rPr lang="es-ES" sz="3200">
                <a:solidFill>
                  <a:srgbClr val="002060"/>
                </a:solidFill>
              </a:rPr>
              <a:t>M</a:t>
            </a:r>
            <a:r>
              <a:rPr b="1" lang="es-ES" sz="3200">
                <a:solidFill>
                  <a:srgbClr val="002060"/>
                </a:solidFill>
              </a:rPr>
              <a:t>ito de la descreación</a:t>
            </a:r>
            <a:br>
              <a:rPr b="1" lang="es-ES" sz="3200">
                <a:solidFill>
                  <a:srgbClr val="002060"/>
                </a:solidFill>
              </a:rPr>
            </a:br>
            <a:r>
              <a:rPr b="1" lang="es-ES" sz="3200">
                <a:solidFill>
                  <a:srgbClr val="002060"/>
                </a:solidFill>
              </a:rPr>
              <a:t>(J.I. Gonzalez Faus)  </a:t>
            </a:r>
            <a:endParaRPr b="1" sz="3200">
              <a:solidFill>
                <a:srgbClr val="002060"/>
              </a:solidFill>
            </a:endParaRPr>
          </a:p>
        </p:txBody>
      </p:sp>
      <p:sp>
        <p:nvSpPr>
          <p:cNvPr id="97" name="Google Shape;97;p14"/>
          <p:cNvSpPr/>
          <p:nvPr/>
        </p:nvSpPr>
        <p:spPr>
          <a:xfrm rot="5400000">
            <a:off x="7540187" y="2206184"/>
            <a:ext cx="6858003" cy="2445624"/>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15"/>
          <p:cNvSpPr txBox="1"/>
          <p:nvPr>
            <p:ph type="title"/>
          </p:nvPr>
        </p:nvSpPr>
        <p:spPr>
          <a:xfrm>
            <a:off x="6417733" y="490537"/>
            <a:ext cx="5291663" cy="127476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Quattrocento Sans"/>
              <a:buNone/>
            </a:pPr>
            <a:r>
              <a:rPr b="1" lang="es-ES" sz="3100">
                <a:latin typeface="Quattrocento Sans"/>
                <a:ea typeface="Quattrocento Sans"/>
                <a:cs typeface="Quattrocento Sans"/>
                <a:sym typeface="Quattrocento Sans"/>
              </a:rPr>
              <a:t>LAS RUPTURAS TIENEN NOMBRE: PECADO</a:t>
            </a:r>
            <a:br>
              <a:rPr lang="es-ES" sz="3100">
                <a:latin typeface="Calibri"/>
                <a:ea typeface="Calibri"/>
                <a:cs typeface="Calibri"/>
                <a:sym typeface="Calibri"/>
              </a:rPr>
            </a:br>
            <a:endParaRPr sz="3100"/>
          </a:p>
        </p:txBody>
      </p:sp>
      <p:pic>
        <p:nvPicPr>
          <p:cNvPr id="103" name="Google Shape;103;p15"/>
          <p:cNvPicPr preferRelativeResize="0"/>
          <p:nvPr/>
        </p:nvPicPr>
        <p:blipFill rotWithShape="1">
          <a:blip r:embed="rId3">
            <a:alphaModFix/>
          </a:blip>
          <a:srcRect b="-2" l="20676" r="19086" t="0"/>
          <a:stretch/>
        </p:blipFill>
        <p:spPr>
          <a:xfrm>
            <a:off x="2" y="1587"/>
            <a:ext cx="6095999" cy="6856413"/>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04" name="Google Shape;104;p15"/>
          <p:cNvSpPr txBox="1"/>
          <p:nvPr>
            <p:ph idx="1" type="body"/>
          </p:nvPr>
        </p:nvSpPr>
        <p:spPr>
          <a:xfrm>
            <a:off x="6417734" y="1765300"/>
            <a:ext cx="5291663" cy="4602161"/>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lnSpc>
                <a:spcPct val="90000"/>
              </a:lnSpc>
              <a:spcBef>
                <a:spcPts val="0"/>
              </a:spcBef>
              <a:spcAft>
                <a:spcPts val="0"/>
              </a:spcAft>
              <a:buClr>
                <a:schemeClr val="dk1"/>
              </a:buClr>
              <a:buSzPct val="100000"/>
              <a:buNone/>
            </a:pPr>
            <a:r>
              <a:rPr lang="es-ES" sz="4000">
                <a:latin typeface="Calibri"/>
                <a:ea typeface="Calibri"/>
                <a:cs typeface="Calibri"/>
                <a:sym typeface="Calibri"/>
              </a:rPr>
              <a:t>“Según la Biblia las tres relaciones vitales (con Dios, con el prójimo, con la tierra) se han roto, no solo externamente sino también dentro de nosotros. </a:t>
            </a:r>
            <a:r>
              <a:rPr b="1" lang="es-ES" sz="4000">
                <a:latin typeface="Calibri"/>
                <a:ea typeface="Calibri"/>
                <a:cs typeface="Calibri"/>
                <a:sym typeface="Calibri"/>
              </a:rPr>
              <a:t>Esta ruptura es el pecado</a:t>
            </a:r>
            <a:r>
              <a:rPr lang="es-ES" sz="4000">
                <a:latin typeface="Calibri"/>
                <a:ea typeface="Calibri"/>
                <a:cs typeface="Calibri"/>
                <a:sym typeface="Calibri"/>
              </a:rPr>
              <a:t>…hoy el pecado se manifiesta con toda su fuerza de destrucción en las guerras, las diversas formas de violencia y maltrato, el abandono de los más frágiles, los ataques a la naturaleza” </a:t>
            </a:r>
            <a:endParaRPr/>
          </a:p>
          <a:p>
            <a:pPr indent="0" lvl="0" marL="0" rtl="0" algn="ctr">
              <a:lnSpc>
                <a:spcPct val="90000"/>
              </a:lnSpc>
              <a:spcBef>
                <a:spcPts val="1800"/>
              </a:spcBef>
              <a:spcAft>
                <a:spcPts val="0"/>
              </a:spcAft>
              <a:buClr>
                <a:schemeClr val="dk1"/>
              </a:buClr>
              <a:buSzPct val="100000"/>
              <a:buNone/>
            </a:pPr>
            <a:r>
              <a:rPr lang="es-ES" sz="4000">
                <a:latin typeface="Calibri"/>
                <a:ea typeface="Calibri"/>
                <a:cs typeface="Calibri"/>
                <a:sym typeface="Calibri"/>
              </a:rPr>
              <a:t>(Laudato Si, n° 66).</a:t>
            </a:r>
            <a:endParaRPr sz="4000">
              <a:latin typeface="Calibri"/>
              <a:ea typeface="Calibri"/>
              <a:cs typeface="Calibri"/>
              <a:sym typeface="Calibri"/>
            </a:endParaRPr>
          </a:p>
          <a:p>
            <a:pPr indent="-148590" lvl="0" marL="228600" rtl="0" algn="l">
              <a:lnSpc>
                <a:spcPct val="90000"/>
              </a:lnSpc>
              <a:spcBef>
                <a:spcPts val="1800"/>
              </a:spcBef>
              <a:spcAft>
                <a:spcPts val="0"/>
              </a:spcAft>
              <a:buClr>
                <a:schemeClr val="dk1"/>
              </a:buClr>
              <a:buSzPct val="100000"/>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title"/>
          </p:nvPr>
        </p:nvSpPr>
        <p:spPr>
          <a:xfrm>
            <a:off x="6095999" y="508000"/>
            <a:ext cx="6095999" cy="121126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Quattrocento Sans"/>
              <a:buNone/>
            </a:pPr>
            <a:r>
              <a:rPr b="1" lang="es-ES" sz="3700">
                <a:latin typeface="Quattrocento Sans"/>
                <a:ea typeface="Quattrocento Sans"/>
                <a:cs typeface="Quattrocento Sans"/>
                <a:sym typeface="Quattrocento Sans"/>
              </a:rPr>
              <a:t>“ESTRUCTURAS DE PECADO”</a:t>
            </a:r>
            <a:br>
              <a:rPr lang="es-ES" sz="3700">
                <a:latin typeface="Calibri"/>
                <a:ea typeface="Calibri"/>
                <a:cs typeface="Calibri"/>
                <a:sym typeface="Calibri"/>
              </a:rPr>
            </a:br>
            <a:endParaRPr sz="3700"/>
          </a:p>
        </p:txBody>
      </p:sp>
      <p:pic>
        <p:nvPicPr>
          <p:cNvPr id="110" name="Google Shape;110;p16"/>
          <p:cNvPicPr preferRelativeResize="0"/>
          <p:nvPr/>
        </p:nvPicPr>
        <p:blipFill rotWithShape="1">
          <a:blip r:embed="rId3">
            <a:alphaModFix/>
          </a:blip>
          <a:srcRect b="-1" l="32112" r="30767" t="0"/>
          <a:stretch/>
        </p:blipFill>
        <p:spPr>
          <a:xfrm>
            <a:off x="2" y="1587"/>
            <a:ext cx="6095999" cy="6856413"/>
          </a:xfrm>
          <a:custGeom>
            <a:rect b="b" l="l" r="r" t="t"/>
            <a:pathLst>
              <a:path extrusionOk="0" h="6856413" w="6649908">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11" name="Google Shape;111;p16"/>
          <p:cNvSpPr txBox="1"/>
          <p:nvPr>
            <p:ph idx="1" type="body"/>
          </p:nvPr>
        </p:nvSpPr>
        <p:spPr>
          <a:xfrm>
            <a:off x="6334842" y="1496518"/>
            <a:ext cx="5618312" cy="46736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00000"/>
              <a:buNone/>
            </a:pPr>
            <a:r>
              <a:rPr lang="es-ES" sz="1300">
                <a:latin typeface="Calibri"/>
                <a:ea typeface="Calibri"/>
                <a:cs typeface="Calibri"/>
                <a:sym typeface="Calibri"/>
              </a:rPr>
              <a:t> </a:t>
            </a:r>
            <a:endParaRPr sz="1300">
              <a:latin typeface="Calibri"/>
              <a:ea typeface="Calibri"/>
              <a:cs typeface="Calibri"/>
              <a:sym typeface="Calibri"/>
            </a:endParaRPr>
          </a:p>
          <a:p>
            <a:pPr indent="0" lvl="0" marL="0" rtl="0" algn="ctr">
              <a:lnSpc>
                <a:spcPct val="90000"/>
              </a:lnSpc>
              <a:spcBef>
                <a:spcPts val="1800"/>
              </a:spcBef>
              <a:spcAft>
                <a:spcPts val="0"/>
              </a:spcAft>
              <a:buClr>
                <a:schemeClr val="dk1"/>
              </a:buClr>
              <a:buSzPct val="100000"/>
              <a:buNone/>
            </a:pPr>
            <a:r>
              <a:rPr lang="es-ES" sz="8800" u="sng">
                <a:latin typeface="Calibri"/>
                <a:ea typeface="Calibri"/>
                <a:cs typeface="Calibri"/>
                <a:sym typeface="Calibri"/>
              </a:rPr>
              <a:t>Juan Pablo II</a:t>
            </a:r>
            <a:r>
              <a:rPr lang="es-ES" sz="8800">
                <a:latin typeface="Calibri"/>
                <a:ea typeface="Calibri"/>
                <a:cs typeface="Calibri"/>
                <a:sym typeface="Calibri"/>
              </a:rPr>
              <a:t>: “No se puede llegar fácilmente a una comprensión profunda de la realidad que tenemos ante nuestros ojos sin dar un nombre a la raíz de los males que nos aquejan…La naturaleza real del mal al que nos enfrentamos en la cuestión del desarrollo de los pueblos es un mal moral fruto de muchos pecados que llevan a </a:t>
            </a:r>
            <a:r>
              <a:rPr b="1" lang="es-ES" sz="8800">
                <a:latin typeface="Calibri"/>
                <a:ea typeface="Calibri"/>
                <a:cs typeface="Calibri"/>
                <a:sym typeface="Calibri"/>
              </a:rPr>
              <a:t>estructuras de pecado</a:t>
            </a:r>
            <a:r>
              <a:rPr lang="es-ES" sz="8800">
                <a:latin typeface="Calibri"/>
                <a:ea typeface="Calibri"/>
                <a:cs typeface="Calibri"/>
                <a:sym typeface="Calibri"/>
              </a:rPr>
              <a:t>”. </a:t>
            </a:r>
            <a:endParaRPr sz="8800">
              <a:latin typeface="Calibri"/>
              <a:ea typeface="Calibri"/>
              <a:cs typeface="Calibri"/>
              <a:sym typeface="Calibri"/>
            </a:endParaRPr>
          </a:p>
          <a:p>
            <a:pPr indent="0" lvl="0" marL="0" rtl="0" algn="ctr">
              <a:lnSpc>
                <a:spcPct val="90000"/>
              </a:lnSpc>
              <a:spcBef>
                <a:spcPts val="1800"/>
              </a:spcBef>
              <a:spcAft>
                <a:spcPts val="0"/>
              </a:spcAft>
              <a:buClr>
                <a:schemeClr val="dk1"/>
              </a:buClr>
              <a:buSzPct val="100000"/>
              <a:buNone/>
            </a:pPr>
            <a:r>
              <a:rPr lang="es-ES" sz="8800" u="sng">
                <a:latin typeface="Calibri"/>
                <a:ea typeface="Calibri"/>
                <a:cs typeface="Calibri"/>
                <a:sym typeface="Calibri"/>
              </a:rPr>
              <a:t>Francisco</a:t>
            </a:r>
            <a:r>
              <a:rPr lang="es-ES" sz="8800">
                <a:latin typeface="Calibri"/>
                <a:ea typeface="Calibri"/>
                <a:cs typeface="Calibri"/>
                <a:sym typeface="Calibri"/>
              </a:rPr>
              <a:t>: “el modo como la humanidad de hecho ha asumido la tecnología y su desarrollo junto con un paradigma homogéneo y unidimensional…el </a:t>
            </a:r>
            <a:r>
              <a:rPr b="1" lang="es-ES" sz="8800">
                <a:latin typeface="Calibri"/>
                <a:ea typeface="Calibri"/>
                <a:cs typeface="Calibri"/>
                <a:sym typeface="Calibri"/>
              </a:rPr>
              <a:t>paradigma tecnocrático</a:t>
            </a:r>
            <a:r>
              <a:rPr lang="es-ES" sz="8800">
                <a:latin typeface="Calibri"/>
                <a:ea typeface="Calibri"/>
                <a:cs typeface="Calibri"/>
                <a:sym typeface="Calibri"/>
              </a:rPr>
              <a:t>. Supone la mentira de la disponibilidad infinita de los bienes del planeta que lleva a ´estrujarlo´ hasta el límite y más allá del límite” (Laudato Si, 106). “No hay dos crisis separadas, una ambiental y otra social, sino una sola y compleja crisis socio-ambiental” (LS 139). </a:t>
            </a:r>
            <a:endParaRPr sz="8800">
              <a:latin typeface="Calibri"/>
              <a:ea typeface="Calibri"/>
              <a:cs typeface="Calibri"/>
              <a:sym typeface="Calibri"/>
            </a:endParaRPr>
          </a:p>
          <a:p>
            <a:pPr indent="-207962" lvl="0" marL="228600" rtl="0" algn="l">
              <a:lnSpc>
                <a:spcPct val="90000"/>
              </a:lnSpc>
              <a:spcBef>
                <a:spcPts val="1800"/>
              </a:spcBef>
              <a:spcAft>
                <a:spcPts val="0"/>
              </a:spcAft>
              <a:buClr>
                <a:schemeClr val="dk1"/>
              </a:buClr>
              <a:buSzPct val="100000"/>
              <a:buNone/>
            </a:pPr>
            <a:r>
              <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17"/>
          <p:cNvSpPr txBox="1"/>
          <p:nvPr>
            <p:ph type="title"/>
          </p:nvPr>
        </p:nvSpPr>
        <p:spPr>
          <a:xfrm>
            <a:off x="315913" y="327026"/>
            <a:ext cx="2452687" cy="228758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Quattrocento Sans"/>
              <a:buNone/>
            </a:pPr>
            <a:r>
              <a:rPr b="1" lang="es-ES" sz="2800">
                <a:latin typeface="Quattrocento Sans"/>
                <a:ea typeface="Quattrocento Sans"/>
                <a:cs typeface="Quattrocento Sans"/>
                <a:sym typeface="Quattrocento Sans"/>
              </a:rPr>
              <a:t>EL RICO EPULÓN </a:t>
            </a:r>
            <a:br>
              <a:rPr b="1" lang="es-ES" sz="2800">
                <a:latin typeface="Quattrocento Sans"/>
                <a:ea typeface="Quattrocento Sans"/>
                <a:cs typeface="Quattrocento Sans"/>
                <a:sym typeface="Quattrocento Sans"/>
              </a:rPr>
            </a:br>
            <a:r>
              <a:rPr b="1" lang="es-ES" sz="2800">
                <a:latin typeface="Quattrocento Sans"/>
                <a:ea typeface="Quattrocento Sans"/>
                <a:cs typeface="Quattrocento Sans"/>
                <a:sym typeface="Quattrocento Sans"/>
              </a:rPr>
              <a:t>Y LOS MILLONES DE LÁZAROS</a:t>
            </a:r>
            <a:br>
              <a:rPr lang="es-ES" sz="2800">
                <a:latin typeface="Calibri"/>
                <a:ea typeface="Calibri"/>
                <a:cs typeface="Calibri"/>
                <a:sym typeface="Calibri"/>
              </a:rPr>
            </a:br>
            <a:endParaRPr sz="2800"/>
          </a:p>
        </p:txBody>
      </p:sp>
      <p:sp>
        <p:nvSpPr>
          <p:cNvPr id="117" name="Google Shape;117;p17"/>
          <p:cNvSpPr txBox="1"/>
          <p:nvPr>
            <p:ph idx="1" type="body"/>
          </p:nvPr>
        </p:nvSpPr>
        <p:spPr>
          <a:xfrm>
            <a:off x="2667000" y="327026"/>
            <a:ext cx="9209087" cy="2679700"/>
          </a:xfrm>
          <a:prstGeom prst="rect">
            <a:avLst/>
          </a:prstGeom>
          <a:noFill/>
          <a:ln>
            <a:noFill/>
          </a:ln>
        </p:spPr>
        <p:txBody>
          <a:bodyPr anchorCtr="0" anchor="ctr"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lang="es-ES" sz="2400">
                <a:latin typeface="Calibri"/>
                <a:ea typeface="Calibri"/>
                <a:cs typeface="Calibri"/>
                <a:sym typeface="Calibri"/>
              </a:rPr>
              <a:t>“Estos son datos casi oficiales: las 50 personas más ricas del mundo tienen un patrimonio equivalente a 2,2 billones de dólares. Esas cincuenta personas por sí solas podrían financiar la atención médica y la educación de cada niño pobre en el mundo, ya sea a través de impuestos, iniciativas filantrópicas o ambas cosas. Esas cincuenta personas podrían salvar millones de vidas cada año”.</a:t>
            </a:r>
            <a:endParaRPr/>
          </a:p>
          <a:p>
            <a:pPr indent="0" lvl="0" marL="0" rtl="0" algn="ctr">
              <a:lnSpc>
                <a:spcPct val="90000"/>
              </a:lnSpc>
              <a:spcBef>
                <a:spcPts val="1000"/>
              </a:spcBef>
              <a:spcAft>
                <a:spcPts val="0"/>
              </a:spcAft>
              <a:buClr>
                <a:schemeClr val="dk1"/>
              </a:buClr>
              <a:buSzPts val="2400"/>
              <a:buNone/>
            </a:pPr>
            <a:r>
              <a:rPr lang="es-ES" sz="2400">
                <a:latin typeface="Calibri"/>
                <a:ea typeface="Calibri"/>
                <a:cs typeface="Calibri"/>
                <a:sym typeface="Calibri"/>
              </a:rPr>
              <a:t> (Papa Francisco, Discurso en el Seminario Nuevas formas de Solidaridad, 05/02/20)</a:t>
            </a:r>
            <a:endParaRPr sz="2400">
              <a:latin typeface="Calibri"/>
              <a:ea typeface="Calibri"/>
              <a:cs typeface="Calibri"/>
              <a:sym typeface="Calibri"/>
            </a:endParaRPr>
          </a:p>
          <a:p>
            <a:pPr indent="-114300" lvl="0" marL="228600" rtl="0" algn="l">
              <a:lnSpc>
                <a:spcPct val="90000"/>
              </a:lnSpc>
              <a:spcBef>
                <a:spcPts val="1000"/>
              </a:spcBef>
              <a:spcAft>
                <a:spcPts val="0"/>
              </a:spcAft>
              <a:buClr>
                <a:schemeClr val="dk1"/>
              </a:buClr>
              <a:buSzPts val="1800"/>
              <a:buNone/>
            </a:pPr>
            <a:r>
              <a:t/>
            </a:r>
            <a:endParaRPr sz="1800"/>
          </a:p>
        </p:txBody>
      </p:sp>
      <p:pic>
        <p:nvPicPr>
          <p:cNvPr id="118" name="Google Shape;118;p17"/>
          <p:cNvPicPr preferRelativeResize="0"/>
          <p:nvPr/>
        </p:nvPicPr>
        <p:blipFill rotWithShape="1">
          <a:blip r:embed="rId3">
            <a:alphaModFix/>
          </a:blip>
          <a:srcRect b="33345" l="0" r="0" t="12976"/>
          <a:stretch/>
        </p:blipFill>
        <p:spPr>
          <a:xfrm>
            <a:off x="0" y="2764738"/>
            <a:ext cx="12201168" cy="4093262"/>
          </a:xfrm>
          <a:custGeom>
            <a:rect b="b" l="l" r="r" t="t"/>
            <a:pathLst>
              <a:path extrusionOk="0" h="4093262" w="12201168">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419100" y="500062"/>
            <a:ext cx="54610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Quattrocento Sans"/>
              <a:buNone/>
            </a:pPr>
            <a:r>
              <a:rPr b="1" lang="es-ES" sz="4400">
                <a:latin typeface="Quattrocento Sans"/>
                <a:ea typeface="Quattrocento Sans"/>
                <a:cs typeface="Quattrocento Sans"/>
                <a:sym typeface="Quattrocento Sans"/>
              </a:rPr>
              <a:t>DESIGUALDAD MUNDIAL</a:t>
            </a:r>
            <a:endParaRPr/>
          </a:p>
        </p:txBody>
      </p:sp>
      <p:sp>
        <p:nvSpPr>
          <p:cNvPr id="124" name="Google Shape;124;p18"/>
          <p:cNvSpPr txBox="1"/>
          <p:nvPr>
            <p:ph idx="1" type="body"/>
          </p:nvPr>
        </p:nvSpPr>
        <p:spPr>
          <a:xfrm>
            <a:off x="7391400" y="901700"/>
            <a:ext cx="4622800" cy="5549899"/>
          </a:xfrm>
          <a:prstGeom prst="rect">
            <a:avLst/>
          </a:prstGeom>
          <a:noFill/>
          <a:ln>
            <a:noFill/>
          </a:ln>
        </p:spPr>
        <p:txBody>
          <a:bodyPr anchorCtr="0" anchor="t" bIns="45700" lIns="91425" spcFirstLastPara="1" rIns="91425" wrap="square" tIns="45700">
            <a:normAutofit fontScale="85000" lnSpcReduction="10000"/>
          </a:bodyPr>
          <a:lstStyle/>
          <a:p>
            <a:pPr indent="0" lvl="0" marL="0" rtl="0" algn="ctr">
              <a:lnSpc>
                <a:spcPct val="90000"/>
              </a:lnSpc>
              <a:spcBef>
                <a:spcPts val="0"/>
              </a:spcBef>
              <a:spcAft>
                <a:spcPts val="0"/>
              </a:spcAft>
              <a:buClr>
                <a:schemeClr val="dk1"/>
              </a:buClr>
              <a:buSzPct val="100000"/>
              <a:buNone/>
            </a:pPr>
            <a:r>
              <a:rPr lang="es-ES" sz="3100">
                <a:latin typeface="Calibri"/>
                <a:ea typeface="Calibri"/>
                <a:cs typeface="Calibri"/>
                <a:sym typeface="Calibri"/>
              </a:rPr>
              <a:t>La educación integral y de calidad, y los patrones de graduación siguen siendo un desafío mundial. A pesar de los objetivos y metas formulados por la Organización de las Naciones Unidas (ONU) y otros organismos (cf. Objetivo 4), y de los importantes esfuerzos realizados por algunos países, la educación sigue siendo desigual entre la población mundial. </a:t>
            </a:r>
            <a:endParaRPr/>
          </a:p>
          <a:p>
            <a:pPr indent="0" lvl="0" marL="0" rtl="0" algn="ctr">
              <a:lnSpc>
                <a:spcPct val="90000"/>
              </a:lnSpc>
              <a:spcBef>
                <a:spcPts val="1800"/>
              </a:spcBef>
              <a:spcAft>
                <a:spcPts val="0"/>
              </a:spcAft>
              <a:buClr>
                <a:schemeClr val="dk1"/>
              </a:buClr>
              <a:buSzPct val="100000"/>
              <a:buNone/>
            </a:pPr>
            <a:r>
              <a:rPr lang="es-ES" sz="3100">
                <a:latin typeface="Calibri"/>
                <a:ea typeface="Calibri"/>
                <a:cs typeface="Calibri"/>
                <a:sym typeface="Calibri"/>
              </a:rPr>
              <a:t>(Discurso en el Seminario de Educación: El Pacto Mundial, 07/02/20)</a:t>
            </a:r>
            <a:endParaRPr sz="3100">
              <a:latin typeface="Calibri"/>
              <a:ea typeface="Calibri"/>
              <a:cs typeface="Calibri"/>
              <a:sym typeface="Calibri"/>
            </a:endParaRPr>
          </a:p>
          <a:p>
            <a:pPr indent="-77470" lvl="0" marL="228600" rtl="0" algn="l">
              <a:lnSpc>
                <a:spcPct val="90000"/>
              </a:lnSpc>
              <a:spcBef>
                <a:spcPts val="1800"/>
              </a:spcBef>
              <a:spcAft>
                <a:spcPts val="0"/>
              </a:spcAft>
              <a:buClr>
                <a:schemeClr val="dk1"/>
              </a:buClr>
              <a:buSzPct val="100000"/>
              <a:buNone/>
            </a:pPr>
            <a:r>
              <a:t/>
            </a:r>
            <a:endParaRPr/>
          </a:p>
        </p:txBody>
      </p:sp>
      <p:pic>
        <p:nvPicPr>
          <p:cNvPr id="125" name="Google Shape;125;p18"/>
          <p:cNvPicPr preferRelativeResize="0"/>
          <p:nvPr/>
        </p:nvPicPr>
        <p:blipFill rotWithShape="1">
          <a:blip r:embed="rId3">
            <a:alphaModFix/>
          </a:blip>
          <a:srcRect b="0" l="0" r="2389" t="0"/>
          <a:stretch/>
        </p:blipFill>
        <p:spPr>
          <a:xfrm>
            <a:off x="306453" y="1990726"/>
            <a:ext cx="6880094" cy="4229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19"/>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1" name="Google Shape;131;p19"/>
          <p:cNvPicPr preferRelativeResize="0"/>
          <p:nvPr/>
        </p:nvPicPr>
        <p:blipFill rotWithShape="1">
          <a:blip r:embed="rId3">
            <a:alphaModFix/>
          </a:blip>
          <a:srcRect b="-1" l="0" r="14342" t="0"/>
          <a:stretch/>
        </p:blipFill>
        <p:spPr>
          <a:xfrm>
            <a:off x="1" y="10"/>
            <a:ext cx="9669642" cy="6857990"/>
          </a:xfrm>
          <a:prstGeom prst="rect">
            <a:avLst/>
          </a:prstGeom>
          <a:noFill/>
          <a:ln>
            <a:noFill/>
          </a:ln>
        </p:spPr>
      </p:pic>
      <p:sp>
        <p:nvSpPr>
          <p:cNvPr id="132" name="Google Shape;132;p19"/>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3" name="Google Shape;133;p19"/>
          <p:cNvSpPr txBox="1"/>
          <p:nvPr>
            <p:ph type="title"/>
          </p:nvPr>
        </p:nvSpPr>
        <p:spPr>
          <a:xfrm>
            <a:off x="7836410" y="377825"/>
            <a:ext cx="3822189" cy="189991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100"/>
              <a:buFont typeface="Quattrocento Sans"/>
              <a:buNone/>
            </a:pPr>
            <a:r>
              <a:rPr b="1" lang="es-ES" sz="3100">
                <a:latin typeface="Quattrocento Sans"/>
                <a:ea typeface="Quattrocento Sans"/>
                <a:cs typeface="Quattrocento Sans"/>
                <a:sym typeface="Quattrocento Sans"/>
              </a:rPr>
              <a:t>ES POSIBLE CAMBIAR DE LÓGICA</a:t>
            </a:r>
            <a:br>
              <a:rPr lang="es-ES" sz="3100">
                <a:latin typeface="Calibri"/>
                <a:ea typeface="Calibri"/>
                <a:cs typeface="Calibri"/>
                <a:sym typeface="Calibri"/>
              </a:rPr>
            </a:br>
            <a:endParaRPr sz="3100"/>
          </a:p>
        </p:txBody>
      </p:sp>
      <p:sp>
        <p:nvSpPr>
          <p:cNvPr id="134" name="Google Shape;134;p19"/>
          <p:cNvSpPr txBox="1"/>
          <p:nvPr>
            <p:ph idx="1" type="body"/>
          </p:nvPr>
        </p:nvSpPr>
        <p:spPr>
          <a:xfrm>
            <a:off x="7531609" y="2146301"/>
            <a:ext cx="4431790" cy="44796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lang="es-ES" sz="2400">
                <a:latin typeface="Calibri"/>
                <a:ea typeface="Calibri"/>
                <a:cs typeface="Calibri"/>
                <a:sym typeface="Calibri"/>
              </a:rPr>
              <a:t>Otro principio fundamental que hay que poner nuevamente en el centro de la agenda educativa es aquel por cual se afirma </a:t>
            </a:r>
            <a:r>
              <a:rPr b="1" lang="es-ES" sz="2400">
                <a:latin typeface="Calibri"/>
                <a:ea typeface="Calibri"/>
                <a:cs typeface="Calibri"/>
                <a:sym typeface="Calibri"/>
              </a:rPr>
              <a:t>que el mundo puede cambiar</a:t>
            </a:r>
            <a:r>
              <a:rPr lang="es-ES" sz="2400">
                <a:latin typeface="Calibri"/>
                <a:ea typeface="Calibri"/>
                <a:cs typeface="Calibri"/>
                <a:sym typeface="Calibri"/>
              </a:rPr>
              <a:t>. Sin este principio, el deseo humano, especialmente el de los más jóvenes, se ve privado de la esperanza y de la energía necesarias para trascender, para dirigirse hacia el otro.</a:t>
            </a:r>
            <a:endParaRPr/>
          </a:p>
          <a:p>
            <a:pPr indent="0" lvl="0" marL="0" rtl="0" algn="ctr">
              <a:lnSpc>
                <a:spcPct val="90000"/>
              </a:lnSpc>
              <a:spcBef>
                <a:spcPts val="1000"/>
              </a:spcBef>
              <a:spcAft>
                <a:spcPts val="0"/>
              </a:spcAft>
              <a:buClr>
                <a:schemeClr val="dk1"/>
              </a:buClr>
              <a:buSzPts val="2400"/>
              <a:buNone/>
            </a:pPr>
            <a:r>
              <a:rPr lang="es-ES" sz="2400">
                <a:latin typeface="Calibri"/>
                <a:ea typeface="Calibri"/>
                <a:cs typeface="Calibri"/>
                <a:sym typeface="Calibri"/>
              </a:rPr>
              <a:t> (Instrumentum laboris, La Visión. 3. El mundo puede cambiar)</a:t>
            </a:r>
            <a:endParaRPr sz="2400">
              <a:latin typeface="Calibri"/>
              <a:ea typeface="Calibri"/>
              <a:cs typeface="Calibri"/>
              <a:sym typeface="Calibri"/>
            </a:endParaRPr>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20"/>
          <p:cNvSpPr txBox="1"/>
          <p:nvPr>
            <p:ph type="title"/>
          </p:nvPr>
        </p:nvSpPr>
        <p:spPr>
          <a:xfrm>
            <a:off x="384719" y="865190"/>
            <a:ext cx="5136933" cy="95726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Quattrocento Sans"/>
              <a:buNone/>
            </a:pPr>
            <a:r>
              <a:rPr b="1" lang="es-ES" sz="3100">
                <a:solidFill>
                  <a:srgbClr val="C00000"/>
                </a:solidFill>
                <a:latin typeface="Quattrocento Sans"/>
                <a:ea typeface="Quattrocento Sans"/>
                <a:cs typeface="Quattrocento Sans"/>
                <a:sym typeface="Quattrocento Sans"/>
              </a:rPr>
              <a:t>LLAMADOS A SER CONSTRUCTORES DE PAZ</a:t>
            </a:r>
            <a:br>
              <a:rPr lang="es-ES" sz="2800">
                <a:latin typeface="Calibri"/>
                <a:ea typeface="Calibri"/>
                <a:cs typeface="Calibri"/>
                <a:sym typeface="Calibri"/>
              </a:rPr>
            </a:br>
            <a:endParaRPr sz="2800"/>
          </a:p>
        </p:txBody>
      </p:sp>
      <p:sp>
        <p:nvSpPr>
          <p:cNvPr id="140" name="Google Shape;140;p20"/>
          <p:cNvSpPr txBox="1"/>
          <p:nvPr>
            <p:ph idx="1" type="body"/>
          </p:nvPr>
        </p:nvSpPr>
        <p:spPr>
          <a:xfrm>
            <a:off x="5829301" y="520700"/>
            <a:ext cx="6192498" cy="618331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chemeClr val="dk1"/>
              </a:buClr>
              <a:buSzPct val="100000"/>
              <a:buNone/>
            </a:pPr>
            <a:r>
              <a:rPr lang="es-ES" sz="2000">
                <a:latin typeface="Calibri"/>
                <a:ea typeface="Calibri"/>
                <a:cs typeface="Calibri"/>
                <a:sym typeface="Calibri"/>
              </a:rPr>
              <a:t>Hermanos, hermanas, estamos llamados a ser </a:t>
            </a:r>
            <a:r>
              <a:rPr b="1" lang="es-ES" sz="2000">
                <a:latin typeface="Calibri"/>
                <a:ea typeface="Calibri"/>
                <a:cs typeface="Calibri"/>
                <a:sym typeface="Calibri"/>
              </a:rPr>
              <a:t>misioneros de paz</a:t>
            </a:r>
            <a:r>
              <a:rPr lang="es-ES" sz="2000">
                <a:latin typeface="Calibri"/>
                <a:ea typeface="Calibri"/>
                <a:cs typeface="Calibri"/>
                <a:sym typeface="Calibri"/>
              </a:rPr>
              <a:t>, y esto nos dará paz. Es una decisión; es hacer sitio en nuestros corazones para todos, es creer que las diferencias étnicas, regionales, sociales,</a:t>
            </a:r>
            <a:r>
              <a:rPr b="1" lang="es-ES" sz="2000">
                <a:latin typeface="Calibri"/>
                <a:ea typeface="Calibri"/>
                <a:cs typeface="Calibri"/>
                <a:sym typeface="Calibri"/>
              </a:rPr>
              <a:t> </a:t>
            </a:r>
            <a:r>
              <a:rPr lang="es-ES" sz="2000">
                <a:latin typeface="Calibri"/>
                <a:ea typeface="Calibri"/>
                <a:cs typeface="Calibri"/>
                <a:sym typeface="Calibri"/>
              </a:rPr>
              <a:t>religiosas y culturales</a:t>
            </a:r>
            <a:r>
              <a:rPr b="1" lang="es-ES" sz="2000">
                <a:latin typeface="Calibri"/>
                <a:ea typeface="Calibri"/>
                <a:cs typeface="Calibri"/>
                <a:sym typeface="Calibri"/>
              </a:rPr>
              <a:t> </a:t>
            </a:r>
            <a:r>
              <a:rPr lang="es-ES" sz="2000">
                <a:latin typeface="Calibri"/>
                <a:ea typeface="Calibri"/>
                <a:cs typeface="Calibri"/>
                <a:sym typeface="Calibri"/>
              </a:rPr>
              <a:t>vienen después y no son obstáculos; que los demás son hermanos y hermanas, miembros de la misma comunidad humana; que cada uno es destinatario de la paz que Jesús ha traído al mundo. Es creer que los cristianos estamos llamados a colaborar con todos, a romper el ciclo de la violencia, a desmantelar las tramas del odio. Sí, los cristianos, enviados por Cristo, están llamados, por definición, a ser </a:t>
            </a:r>
            <a:r>
              <a:rPr b="1" i="1" lang="es-ES" sz="2000">
                <a:latin typeface="Calibri"/>
                <a:ea typeface="Calibri"/>
                <a:cs typeface="Calibri"/>
                <a:sym typeface="Calibri"/>
              </a:rPr>
              <a:t>conciencia de paz en el mundo</a:t>
            </a:r>
            <a:r>
              <a:rPr lang="es-ES" sz="2000">
                <a:latin typeface="Calibri"/>
                <a:ea typeface="Calibri"/>
                <a:cs typeface="Calibri"/>
                <a:sym typeface="Calibri"/>
              </a:rPr>
              <a:t>; no sólo conciencias críticas, sino sobre todo </a:t>
            </a:r>
            <a:r>
              <a:rPr b="1" lang="es-ES" sz="2000">
                <a:latin typeface="Calibri"/>
                <a:ea typeface="Calibri"/>
                <a:cs typeface="Calibri"/>
                <a:sym typeface="Calibri"/>
              </a:rPr>
              <a:t>testigos del amor</a:t>
            </a:r>
            <a:r>
              <a:rPr lang="es-ES" sz="2000">
                <a:latin typeface="Calibri"/>
                <a:ea typeface="Calibri"/>
                <a:cs typeface="Calibri"/>
                <a:sym typeface="Calibri"/>
              </a:rPr>
              <a:t>; no pretendientes de sus propios derechos, sino de los del Evangelio, que son la fraternidad, el amor y el perdón; no buscadores de sus propios intereses, sino misioneros del amor apasionado que Dios tiene por cada ser humano</a:t>
            </a:r>
            <a:endParaRPr/>
          </a:p>
          <a:p>
            <a:pPr indent="0" lvl="0" marL="0" rtl="0" algn="ctr">
              <a:lnSpc>
                <a:spcPct val="90000"/>
              </a:lnSpc>
              <a:spcBef>
                <a:spcPts val="1600"/>
              </a:spcBef>
              <a:spcAft>
                <a:spcPts val="0"/>
              </a:spcAft>
              <a:buClr>
                <a:schemeClr val="dk1"/>
              </a:buClr>
              <a:buSzPct val="100000"/>
              <a:buNone/>
            </a:pPr>
            <a:r>
              <a:rPr i="1" lang="es-ES" sz="2000">
                <a:latin typeface="Calibri"/>
                <a:ea typeface="Calibri"/>
                <a:cs typeface="Calibri"/>
                <a:sym typeface="Calibri"/>
              </a:rPr>
              <a:t>Moto azalí na matói ma koyoka</a:t>
            </a:r>
            <a:r>
              <a:rPr lang="es-ES" sz="2000">
                <a:latin typeface="Calibri"/>
                <a:ea typeface="Calibri"/>
                <a:cs typeface="Calibri"/>
                <a:sym typeface="Calibri"/>
              </a:rPr>
              <a:t> [El que tenga oídos para oír] </a:t>
            </a:r>
            <a:r>
              <a:rPr i="1" lang="es-ES" sz="2000">
                <a:latin typeface="Calibri"/>
                <a:ea typeface="Calibri"/>
                <a:cs typeface="Calibri"/>
                <a:sym typeface="Calibri"/>
              </a:rPr>
              <a:t>R/Ayoka </a:t>
            </a:r>
            <a:r>
              <a:rPr lang="es-ES" sz="2000">
                <a:latin typeface="Calibri"/>
                <a:ea typeface="Calibri"/>
                <a:cs typeface="Calibri"/>
                <a:sym typeface="Calibri"/>
              </a:rPr>
              <a:t>[Que oiga]</a:t>
            </a:r>
            <a:endParaRPr sz="20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ct val="100000"/>
              <a:buNone/>
            </a:pPr>
            <a:r>
              <a:rPr i="1" lang="es-ES" sz="2000">
                <a:latin typeface="Calibri"/>
                <a:ea typeface="Calibri"/>
                <a:cs typeface="Calibri"/>
                <a:sym typeface="Calibri"/>
              </a:rPr>
              <a:t>Moto azalí na motema mwa kondima</a:t>
            </a:r>
            <a:r>
              <a:rPr b="1" lang="es-ES" sz="2000">
                <a:latin typeface="Calibri"/>
                <a:ea typeface="Calibri"/>
                <a:cs typeface="Calibri"/>
                <a:sym typeface="Calibri"/>
              </a:rPr>
              <a:t> </a:t>
            </a:r>
            <a:r>
              <a:rPr lang="es-ES" sz="2000">
                <a:latin typeface="Calibri"/>
                <a:ea typeface="Calibri"/>
                <a:cs typeface="Calibri"/>
                <a:sym typeface="Calibri"/>
              </a:rPr>
              <a:t>[El que tenga corazón para aceptar] </a:t>
            </a:r>
            <a:r>
              <a:rPr i="1" lang="es-ES" sz="2000">
                <a:latin typeface="Calibri"/>
                <a:ea typeface="Calibri"/>
                <a:cs typeface="Calibri"/>
                <a:sym typeface="Calibri"/>
              </a:rPr>
              <a:t>R/Andima</a:t>
            </a:r>
            <a:r>
              <a:rPr b="1" i="1" lang="es-ES" sz="2000">
                <a:latin typeface="Calibri"/>
                <a:ea typeface="Calibri"/>
                <a:cs typeface="Calibri"/>
                <a:sym typeface="Calibri"/>
              </a:rPr>
              <a:t> </a:t>
            </a:r>
            <a:r>
              <a:rPr lang="es-ES" sz="2000">
                <a:latin typeface="Calibri"/>
                <a:ea typeface="Calibri"/>
                <a:cs typeface="Calibri"/>
                <a:sym typeface="Calibri"/>
              </a:rPr>
              <a:t>[Que acepte]</a:t>
            </a:r>
            <a:endParaRPr sz="2000">
              <a:latin typeface="Times New Roman"/>
              <a:ea typeface="Times New Roman"/>
              <a:cs typeface="Times New Roman"/>
              <a:sym typeface="Times New Roman"/>
            </a:endParaRPr>
          </a:p>
          <a:p>
            <a:pPr indent="0" lvl="0" marL="0" rtl="0" algn="ctr">
              <a:lnSpc>
                <a:spcPct val="90000"/>
              </a:lnSpc>
              <a:spcBef>
                <a:spcPts val="1000"/>
              </a:spcBef>
              <a:spcAft>
                <a:spcPts val="0"/>
              </a:spcAft>
              <a:buClr>
                <a:schemeClr val="dk1"/>
              </a:buClr>
              <a:buSzPct val="100000"/>
              <a:buNone/>
            </a:pPr>
            <a:r>
              <a:rPr lang="es-ES" sz="2000">
                <a:latin typeface="Calibri"/>
                <a:ea typeface="Calibri"/>
                <a:cs typeface="Calibri"/>
                <a:sym typeface="Calibri"/>
              </a:rPr>
              <a:t>Papa Francisco, Visita Apostólica a la República Democrática del Congo, Kinshasa, 1/02/23</a:t>
            </a:r>
            <a:endParaRPr sz="2000">
              <a:latin typeface="Times New Roman"/>
              <a:ea typeface="Times New Roman"/>
              <a:cs typeface="Times New Roman"/>
              <a:sym typeface="Times New Roman"/>
            </a:endParaRPr>
          </a:p>
          <a:p>
            <a:pPr indent="0" lvl="0" marL="0" rtl="0" algn="ctr">
              <a:lnSpc>
                <a:spcPct val="90000"/>
              </a:lnSpc>
              <a:spcBef>
                <a:spcPts val="0"/>
              </a:spcBef>
              <a:spcAft>
                <a:spcPts val="0"/>
              </a:spcAft>
              <a:buClr>
                <a:schemeClr val="dk1"/>
              </a:buClr>
              <a:buSzPct val="100000"/>
              <a:buNone/>
            </a:pPr>
            <a:r>
              <a:t/>
            </a:r>
            <a:endParaRPr sz="2000">
              <a:latin typeface="Calibri"/>
              <a:ea typeface="Calibri"/>
              <a:cs typeface="Calibri"/>
              <a:sym typeface="Calibri"/>
            </a:endParaRPr>
          </a:p>
          <a:p>
            <a:pPr indent="0" lvl="0" marL="0" rtl="0" algn="l">
              <a:lnSpc>
                <a:spcPct val="90000"/>
              </a:lnSpc>
              <a:spcBef>
                <a:spcPts val="600"/>
              </a:spcBef>
              <a:spcAft>
                <a:spcPts val="0"/>
              </a:spcAft>
              <a:buClr>
                <a:schemeClr val="dk1"/>
              </a:buClr>
              <a:buSzPct val="100000"/>
              <a:buNone/>
            </a:pPr>
            <a:r>
              <a:t/>
            </a:r>
            <a:endParaRPr sz="1100">
              <a:latin typeface="Calibri"/>
              <a:ea typeface="Calibri"/>
              <a:cs typeface="Calibri"/>
              <a:sym typeface="Calibri"/>
            </a:endParaRPr>
          </a:p>
          <a:p>
            <a:pPr indent="0" lvl="0" marL="0" rtl="0" algn="l">
              <a:lnSpc>
                <a:spcPct val="90000"/>
              </a:lnSpc>
              <a:spcBef>
                <a:spcPts val="600"/>
              </a:spcBef>
              <a:spcAft>
                <a:spcPts val="0"/>
              </a:spcAft>
              <a:buClr>
                <a:schemeClr val="dk1"/>
              </a:buClr>
              <a:buSzPct val="100000"/>
              <a:buNone/>
            </a:pPr>
            <a:r>
              <a:t/>
            </a:r>
            <a:endParaRPr sz="1100">
              <a:latin typeface="Calibri"/>
              <a:ea typeface="Calibri"/>
              <a:cs typeface="Calibri"/>
              <a:sym typeface="Calibri"/>
            </a:endParaRPr>
          </a:p>
        </p:txBody>
      </p:sp>
      <p:pic>
        <p:nvPicPr>
          <p:cNvPr id="141" name="Google Shape;141;p20"/>
          <p:cNvPicPr preferRelativeResize="0"/>
          <p:nvPr/>
        </p:nvPicPr>
        <p:blipFill rotWithShape="1">
          <a:blip r:embed="rId3">
            <a:alphaModFix/>
          </a:blip>
          <a:srcRect b="0" l="0" r="0" t="0"/>
          <a:stretch/>
        </p:blipFill>
        <p:spPr>
          <a:xfrm>
            <a:off x="77069" y="1492250"/>
            <a:ext cx="6018931" cy="47291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698500" y="1044850"/>
            <a:ext cx="53975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Quattrocento Sans"/>
              <a:buNone/>
            </a:pPr>
            <a:r>
              <a:rPr b="1" lang="es-ES" sz="4400">
                <a:latin typeface="Quattrocento Sans"/>
                <a:ea typeface="Quattrocento Sans"/>
                <a:cs typeface="Quattrocento Sans"/>
                <a:sym typeface="Quattrocento Sans"/>
              </a:rPr>
              <a:t>EDUCADORES MÍSTICOS</a:t>
            </a:r>
            <a:br>
              <a:rPr lang="es-ES" sz="4400">
                <a:latin typeface="Calibri"/>
                <a:ea typeface="Calibri"/>
                <a:cs typeface="Calibri"/>
                <a:sym typeface="Calibri"/>
              </a:rPr>
            </a:br>
            <a:endParaRPr/>
          </a:p>
        </p:txBody>
      </p:sp>
      <p:sp>
        <p:nvSpPr>
          <p:cNvPr id="147" name="Google Shape;147;p21"/>
          <p:cNvSpPr txBox="1"/>
          <p:nvPr>
            <p:ph idx="1" type="body"/>
          </p:nvPr>
        </p:nvSpPr>
        <p:spPr>
          <a:xfrm>
            <a:off x="698500" y="2078313"/>
            <a:ext cx="5638800" cy="435133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107000"/>
              </a:lnSpc>
              <a:spcBef>
                <a:spcPts val="0"/>
              </a:spcBef>
              <a:spcAft>
                <a:spcPts val="0"/>
              </a:spcAft>
              <a:buClr>
                <a:schemeClr val="dk1"/>
              </a:buClr>
              <a:buSzPct val="100000"/>
              <a:buNone/>
            </a:pPr>
            <a:r>
              <a:t/>
            </a:r>
            <a:endParaRPr sz="3200">
              <a:latin typeface="Calibri"/>
              <a:ea typeface="Calibri"/>
              <a:cs typeface="Calibri"/>
              <a:sym typeface="Calibri"/>
            </a:endParaRPr>
          </a:p>
          <a:p>
            <a:pPr indent="0" lvl="0" marL="0" rtl="0" algn="ctr">
              <a:lnSpc>
                <a:spcPct val="107000"/>
              </a:lnSpc>
              <a:spcBef>
                <a:spcPts val="1800"/>
              </a:spcBef>
              <a:spcAft>
                <a:spcPts val="0"/>
              </a:spcAft>
              <a:buClr>
                <a:schemeClr val="dk1"/>
              </a:buClr>
              <a:buSzPct val="100000"/>
              <a:buNone/>
            </a:pPr>
            <a:r>
              <a:rPr lang="es-ES" sz="3200">
                <a:latin typeface="Calibri"/>
                <a:ea typeface="Calibri"/>
                <a:cs typeface="Calibri"/>
                <a:sym typeface="Calibri"/>
              </a:rPr>
              <a:t>Y en esta perspectiva sentimos el desafío de descubrir y transmitir </a:t>
            </a:r>
            <a:r>
              <a:rPr b="1" lang="es-ES" sz="3200">
                <a:latin typeface="Calibri"/>
                <a:ea typeface="Calibri"/>
                <a:cs typeface="Calibri"/>
                <a:sym typeface="Calibri"/>
              </a:rPr>
              <a:t>la ‘mística’ de vivir juntos</a:t>
            </a:r>
            <a:r>
              <a:rPr lang="es-ES" sz="3200">
                <a:latin typeface="Calibri"/>
                <a:ea typeface="Calibri"/>
                <a:cs typeface="Calibri"/>
                <a:sym typeface="Calibri"/>
              </a:rPr>
              <a:t>, de mezclarnos, de encontrarnos, de tomarnos de los brazos, de apoyarnos, de participar de esa marea algo caótica que puede convertirse en una verdadera experiencia de fraternidad, en una caravana solidaria (EG 87). </a:t>
            </a:r>
            <a:endParaRPr/>
          </a:p>
          <a:p>
            <a:pPr indent="0" lvl="0" marL="0" rtl="0" algn="ctr">
              <a:lnSpc>
                <a:spcPct val="107000"/>
              </a:lnSpc>
              <a:spcBef>
                <a:spcPts val="1800"/>
              </a:spcBef>
              <a:spcAft>
                <a:spcPts val="0"/>
              </a:spcAft>
              <a:buClr>
                <a:schemeClr val="dk1"/>
              </a:buClr>
              <a:buSzPct val="100000"/>
              <a:buNone/>
            </a:pPr>
            <a:r>
              <a:rPr lang="es-ES" sz="3200">
                <a:latin typeface="Calibri"/>
                <a:ea typeface="Calibri"/>
                <a:cs typeface="Calibri"/>
                <a:sym typeface="Calibri"/>
              </a:rPr>
              <a:t>(Instrumentum laboris, 1. Introducción)</a:t>
            </a:r>
            <a:endParaRPr sz="3200">
              <a:latin typeface="Calibri"/>
              <a:ea typeface="Calibri"/>
              <a:cs typeface="Calibri"/>
              <a:sym typeface="Calibri"/>
            </a:endParaRPr>
          </a:p>
          <a:p>
            <a:pPr indent="-90804" lvl="0" marL="228600" rtl="0" algn="l">
              <a:lnSpc>
                <a:spcPct val="90000"/>
              </a:lnSpc>
              <a:spcBef>
                <a:spcPts val="1800"/>
              </a:spcBef>
              <a:spcAft>
                <a:spcPts val="0"/>
              </a:spcAft>
              <a:buClr>
                <a:schemeClr val="dk1"/>
              </a:buClr>
              <a:buSzPct val="100000"/>
              <a:buNone/>
            </a:pPr>
            <a:r>
              <a:t/>
            </a:r>
            <a:endParaRPr/>
          </a:p>
        </p:txBody>
      </p:sp>
      <p:pic>
        <p:nvPicPr>
          <p:cNvPr id="148" name="Google Shape;148;p21"/>
          <p:cNvPicPr preferRelativeResize="0"/>
          <p:nvPr/>
        </p:nvPicPr>
        <p:blipFill rotWithShape="1">
          <a:blip r:embed="rId3">
            <a:alphaModFix/>
          </a:blip>
          <a:srcRect b="0" l="0" r="0" t="0"/>
          <a:stretch/>
        </p:blipFill>
        <p:spPr>
          <a:xfrm>
            <a:off x="6984206" y="0"/>
            <a:ext cx="5207794"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